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58" r:id="rId4"/>
    <p:sldId id="259" r:id="rId5"/>
    <p:sldId id="264" r:id="rId6"/>
    <p:sldId id="261" r:id="rId7"/>
    <p:sldId id="263" r:id="rId8"/>
    <p:sldId id="262" r:id="rId9"/>
    <p:sldId id="266" r:id="rId10"/>
    <p:sldId id="271" r:id="rId11"/>
    <p:sldId id="265" r:id="rId12"/>
    <p:sldId id="267" r:id="rId13"/>
    <p:sldId id="268" r:id="rId14"/>
    <p:sldId id="269" r:id="rId15"/>
    <p:sldId id="270"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4E4E4E"/>
    <a:srgbClr val="8B1C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745"/>
    <p:restoredTop sz="82761"/>
  </p:normalViewPr>
  <p:slideViewPr>
    <p:cSldViewPr snapToGrid="0" snapToObjects="1">
      <p:cViewPr varScale="1">
        <p:scale>
          <a:sx n="86" d="100"/>
          <a:sy n="86" d="100"/>
        </p:scale>
        <p:origin x="48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jpg>
</file>

<file path=ppt/media/image19.jpg>
</file>

<file path=ppt/media/image2.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943660-4DC1-DB40-8993-D92E7F64FFB7}" type="datetimeFigureOut">
              <a:rPr lang="en-US" smtClean="0"/>
              <a:t>10/17/19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E0D4F6-C018-134C-B651-F1C06ACE4397}" type="slidenum">
              <a:rPr lang="en-US" smtClean="0"/>
              <a:t>‹#›</a:t>
            </a:fld>
            <a:endParaRPr lang="en-US"/>
          </a:p>
        </p:txBody>
      </p:sp>
    </p:spTree>
    <p:extLst>
      <p:ext uri="{BB962C8B-B14F-4D97-AF65-F5344CB8AC3E}">
        <p14:creationId xmlns:p14="http://schemas.microsoft.com/office/powerpoint/2010/main" val="3118498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project is an exploration of optimization techniques for particle systems in Vulkan.</a:t>
            </a:r>
          </a:p>
          <a:p>
            <a:r>
              <a:rPr lang="en-US" dirty="0"/>
              <a:t>I’ll briefly introduce the components of this before getting more in-depth.</a:t>
            </a:r>
          </a:p>
        </p:txBody>
      </p:sp>
      <p:sp>
        <p:nvSpPr>
          <p:cNvPr id="4" name="Slide Number Placeholder 3"/>
          <p:cNvSpPr>
            <a:spLocks noGrp="1"/>
          </p:cNvSpPr>
          <p:nvPr>
            <p:ph type="sldNum" sz="quarter" idx="5"/>
          </p:nvPr>
        </p:nvSpPr>
        <p:spPr/>
        <p:txBody>
          <a:bodyPr/>
          <a:lstStyle/>
          <a:p>
            <a:fld id="{CDE0D4F6-C018-134C-B651-F1C06ACE4397}" type="slidenum">
              <a:rPr lang="en-US" smtClean="0"/>
              <a:t>1</a:t>
            </a:fld>
            <a:endParaRPr lang="en-US"/>
          </a:p>
        </p:txBody>
      </p:sp>
    </p:spTree>
    <p:extLst>
      <p:ext uri="{BB962C8B-B14F-4D97-AF65-F5344CB8AC3E}">
        <p14:creationId xmlns:p14="http://schemas.microsoft.com/office/powerpoint/2010/main" val="2558377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Optimisation</a:t>
            </a:r>
            <a:r>
              <a:rPr lang="en-US" dirty="0"/>
              <a:t> is valuable because the faster we can render, the more particles we can display, potentially improving the effect.</a:t>
            </a:r>
          </a:p>
        </p:txBody>
      </p:sp>
      <p:sp>
        <p:nvSpPr>
          <p:cNvPr id="4" name="Slide Number Placeholder 3"/>
          <p:cNvSpPr>
            <a:spLocks noGrp="1"/>
          </p:cNvSpPr>
          <p:nvPr>
            <p:ph type="sldNum" sz="quarter" idx="5"/>
          </p:nvPr>
        </p:nvSpPr>
        <p:spPr/>
        <p:txBody>
          <a:bodyPr/>
          <a:lstStyle/>
          <a:p>
            <a:fld id="{CDE0D4F6-C018-134C-B651-F1C06ACE4397}" type="slidenum">
              <a:rPr lang="en-US" smtClean="0"/>
              <a:t>10</a:t>
            </a:fld>
            <a:endParaRPr lang="en-US"/>
          </a:p>
        </p:txBody>
      </p:sp>
    </p:spTree>
    <p:extLst>
      <p:ext uri="{BB962C8B-B14F-4D97-AF65-F5344CB8AC3E}">
        <p14:creationId xmlns:p14="http://schemas.microsoft.com/office/powerpoint/2010/main" val="1768868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my </a:t>
            </a:r>
            <a:r>
              <a:rPr lang="en-US" dirty="0" err="1"/>
              <a:t>favourite</a:t>
            </a:r>
            <a:r>
              <a:rPr lang="en-US" dirty="0"/>
              <a:t> paper so far; This is a comprehensive guide of how to render water in various states. The use of normal maps within the particle systems is particularly noteworthy.</a:t>
            </a:r>
          </a:p>
        </p:txBody>
      </p:sp>
      <p:sp>
        <p:nvSpPr>
          <p:cNvPr id="4" name="Slide Number Placeholder 3"/>
          <p:cNvSpPr>
            <a:spLocks noGrp="1"/>
          </p:cNvSpPr>
          <p:nvPr>
            <p:ph type="sldNum" sz="quarter" idx="5"/>
          </p:nvPr>
        </p:nvSpPr>
        <p:spPr/>
        <p:txBody>
          <a:bodyPr/>
          <a:lstStyle/>
          <a:p>
            <a:fld id="{CDE0D4F6-C018-134C-B651-F1C06ACE4397}" type="slidenum">
              <a:rPr lang="en-US" smtClean="0"/>
              <a:t>11</a:t>
            </a:fld>
            <a:endParaRPr lang="en-US"/>
          </a:p>
        </p:txBody>
      </p:sp>
    </p:spTree>
    <p:extLst>
      <p:ext uri="{BB962C8B-B14F-4D97-AF65-F5344CB8AC3E}">
        <p14:creationId xmlns:p14="http://schemas.microsoft.com/office/powerpoint/2010/main" val="1482048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Additionally, the dynamic droplets on the awning are very impressive for 2006!</a:t>
            </a:r>
          </a:p>
        </p:txBody>
      </p:sp>
      <p:sp>
        <p:nvSpPr>
          <p:cNvPr id="4" name="Slide Number Placeholder 3"/>
          <p:cNvSpPr>
            <a:spLocks noGrp="1"/>
          </p:cNvSpPr>
          <p:nvPr>
            <p:ph type="sldNum" sz="quarter" idx="5"/>
          </p:nvPr>
        </p:nvSpPr>
        <p:spPr/>
        <p:txBody>
          <a:bodyPr/>
          <a:lstStyle/>
          <a:p>
            <a:fld id="{CDE0D4F6-C018-134C-B651-F1C06ACE4397}" type="slidenum">
              <a:rPr lang="en-US" smtClean="0"/>
              <a:t>12</a:t>
            </a:fld>
            <a:endParaRPr lang="en-US"/>
          </a:p>
        </p:txBody>
      </p:sp>
    </p:spTree>
    <p:extLst>
      <p:ext uri="{BB962C8B-B14F-4D97-AF65-F5344CB8AC3E}">
        <p14:creationId xmlns:p14="http://schemas.microsoft.com/office/powerpoint/2010/main" val="2783500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find useful research in places you don’t expect. Here’s a paper for which a biological system simulator is built.</a:t>
            </a:r>
          </a:p>
        </p:txBody>
      </p:sp>
      <p:sp>
        <p:nvSpPr>
          <p:cNvPr id="4" name="Slide Number Placeholder 3"/>
          <p:cNvSpPr>
            <a:spLocks noGrp="1"/>
          </p:cNvSpPr>
          <p:nvPr>
            <p:ph type="sldNum" sz="quarter" idx="5"/>
          </p:nvPr>
        </p:nvSpPr>
        <p:spPr/>
        <p:txBody>
          <a:bodyPr/>
          <a:lstStyle/>
          <a:p>
            <a:fld id="{CDE0D4F6-C018-134C-B651-F1C06ACE4397}" type="slidenum">
              <a:rPr lang="en-US" smtClean="0"/>
              <a:t>13</a:t>
            </a:fld>
            <a:endParaRPr lang="en-US"/>
          </a:p>
        </p:txBody>
      </p:sp>
    </p:spTree>
    <p:extLst>
      <p:ext uri="{BB962C8B-B14F-4D97-AF65-F5344CB8AC3E}">
        <p14:creationId xmlns:p14="http://schemas.microsoft.com/office/powerpoint/2010/main" val="1632006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Grid-based particle systems have performance advantages.</a:t>
            </a:r>
          </a:p>
        </p:txBody>
      </p:sp>
      <p:sp>
        <p:nvSpPr>
          <p:cNvPr id="4" name="Slide Number Placeholder 3"/>
          <p:cNvSpPr>
            <a:spLocks noGrp="1"/>
          </p:cNvSpPr>
          <p:nvPr>
            <p:ph type="sldNum" sz="quarter" idx="5"/>
          </p:nvPr>
        </p:nvSpPr>
        <p:spPr/>
        <p:txBody>
          <a:bodyPr/>
          <a:lstStyle/>
          <a:p>
            <a:fld id="{CDE0D4F6-C018-134C-B651-F1C06ACE4397}" type="slidenum">
              <a:rPr lang="en-US" smtClean="0"/>
              <a:t>14</a:t>
            </a:fld>
            <a:endParaRPr lang="en-US"/>
          </a:p>
        </p:txBody>
      </p:sp>
    </p:spTree>
    <p:extLst>
      <p:ext uri="{BB962C8B-B14F-4D97-AF65-F5344CB8AC3E}">
        <p14:creationId xmlns:p14="http://schemas.microsoft.com/office/powerpoint/2010/main" val="435320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paper even implies that this might run well on graphics hardware.</a:t>
            </a:r>
          </a:p>
        </p:txBody>
      </p:sp>
      <p:sp>
        <p:nvSpPr>
          <p:cNvPr id="4" name="Slide Number Placeholder 3"/>
          <p:cNvSpPr>
            <a:spLocks noGrp="1"/>
          </p:cNvSpPr>
          <p:nvPr>
            <p:ph type="sldNum" sz="quarter" idx="5"/>
          </p:nvPr>
        </p:nvSpPr>
        <p:spPr/>
        <p:txBody>
          <a:bodyPr/>
          <a:lstStyle/>
          <a:p>
            <a:fld id="{CDE0D4F6-C018-134C-B651-F1C06ACE4397}" type="slidenum">
              <a:rPr lang="en-US" smtClean="0"/>
              <a:t>15</a:t>
            </a:fld>
            <a:endParaRPr lang="en-US"/>
          </a:p>
        </p:txBody>
      </p:sp>
    </p:spTree>
    <p:extLst>
      <p:ext uri="{BB962C8B-B14F-4D97-AF65-F5344CB8AC3E}">
        <p14:creationId xmlns:p14="http://schemas.microsoft.com/office/powerpoint/2010/main" val="3057560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E0D4F6-C018-134C-B651-F1C06ACE4397}" type="slidenum">
              <a:rPr lang="en-US" smtClean="0"/>
              <a:t>16</a:t>
            </a:fld>
            <a:endParaRPr lang="en-US"/>
          </a:p>
        </p:txBody>
      </p:sp>
    </p:spTree>
    <p:extLst>
      <p:ext uri="{BB962C8B-B14F-4D97-AF65-F5344CB8AC3E}">
        <p14:creationId xmlns:p14="http://schemas.microsoft.com/office/powerpoint/2010/main" val="1426379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Vulkan. What does it do?</a:t>
            </a:r>
          </a:p>
        </p:txBody>
      </p:sp>
      <p:sp>
        <p:nvSpPr>
          <p:cNvPr id="4" name="Slide Number Placeholder 3"/>
          <p:cNvSpPr>
            <a:spLocks noGrp="1"/>
          </p:cNvSpPr>
          <p:nvPr>
            <p:ph type="sldNum" sz="quarter" idx="5"/>
          </p:nvPr>
        </p:nvSpPr>
        <p:spPr/>
        <p:txBody>
          <a:bodyPr/>
          <a:lstStyle/>
          <a:p>
            <a:fld id="{CDE0D4F6-C018-134C-B651-F1C06ACE4397}" type="slidenum">
              <a:rPr lang="en-US" smtClean="0"/>
              <a:t>2</a:t>
            </a:fld>
            <a:endParaRPr lang="en-US"/>
          </a:p>
        </p:txBody>
      </p:sp>
    </p:spTree>
    <p:extLst>
      <p:ext uri="{BB962C8B-B14F-4D97-AF65-F5344CB8AC3E}">
        <p14:creationId xmlns:p14="http://schemas.microsoft.com/office/powerpoint/2010/main" val="1012848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this problem. We’re writing code that runs on the CPU, and we want to utilize lots of different graphics hardware. But we don’t want to have to write new code for every piece of hardware that we want to support. So how do we do it?</a:t>
            </a:r>
          </a:p>
        </p:txBody>
      </p:sp>
      <p:sp>
        <p:nvSpPr>
          <p:cNvPr id="4" name="Slide Number Placeholder 3"/>
          <p:cNvSpPr>
            <a:spLocks noGrp="1"/>
          </p:cNvSpPr>
          <p:nvPr>
            <p:ph type="sldNum" sz="quarter" idx="5"/>
          </p:nvPr>
        </p:nvSpPr>
        <p:spPr/>
        <p:txBody>
          <a:bodyPr/>
          <a:lstStyle/>
          <a:p>
            <a:fld id="{CDE0D4F6-C018-134C-B651-F1C06ACE4397}" type="slidenum">
              <a:rPr lang="en-US" smtClean="0"/>
              <a:t>3</a:t>
            </a:fld>
            <a:endParaRPr lang="en-US"/>
          </a:p>
        </p:txBody>
      </p:sp>
    </p:spTree>
    <p:extLst>
      <p:ext uri="{BB962C8B-B14F-4D97-AF65-F5344CB8AC3E}">
        <p14:creationId xmlns:p14="http://schemas.microsoft.com/office/powerpoint/2010/main" val="4166157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a graphics API. A graphics API is an Application Programming Interface for accessing the graphics hardware of a computer. The API exposes a common set of functions to our CPU code and the graphics hardware vendors, Nvidia, AMD and so on, write the hardware specific code. That way, we can say to the API, “put some triangles on the screen” and the hardware will know what to do.</a:t>
            </a:r>
          </a:p>
          <a:p>
            <a:r>
              <a:rPr lang="en-US" dirty="0"/>
              <a:t>Some of these APIs can only be used on certain platforms, which defeats the point a little bit, but I think graphics programmers generally are hoping Vulkan continues to gain adoption, as it’s currently the only fully cross-platform graphics API.</a:t>
            </a:r>
          </a:p>
        </p:txBody>
      </p:sp>
      <p:sp>
        <p:nvSpPr>
          <p:cNvPr id="4" name="Slide Number Placeholder 3"/>
          <p:cNvSpPr>
            <a:spLocks noGrp="1"/>
          </p:cNvSpPr>
          <p:nvPr>
            <p:ph type="sldNum" sz="quarter" idx="5"/>
          </p:nvPr>
        </p:nvSpPr>
        <p:spPr/>
        <p:txBody>
          <a:bodyPr/>
          <a:lstStyle/>
          <a:p>
            <a:fld id="{CDE0D4F6-C018-134C-B651-F1C06ACE4397}" type="slidenum">
              <a:rPr lang="en-US" smtClean="0"/>
              <a:t>4</a:t>
            </a:fld>
            <a:endParaRPr lang="en-US"/>
          </a:p>
        </p:txBody>
      </p:sp>
    </p:spTree>
    <p:extLst>
      <p:ext uri="{BB962C8B-B14F-4D97-AF65-F5344CB8AC3E}">
        <p14:creationId xmlns:p14="http://schemas.microsoft.com/office/powerpoint/2010/main" val="2929281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Graphics programming is fun but complicated. The reason I wanted to learn Vulkan is because it provides more value than the others APIs.</a:t>
            </a:r>
          </a:p>
          <a:p>
            <a:r>
              <a:rPr lang="en-US" dirty="0"/>
              <a:t>Write once-</a:t>
            </a:r>
            <a:r>
              <a:rPr lang="en-US" dirty="0" err="1"/>
              <a:t>ish</a:t>
            </a:r>
            <a:r>
              <a:rPr lang="en-US" dirty="0"/>
              <a:t> run anywhere. We can talk about why it’s once-</a:t>
            </a:r>
            <a:r>
              <a:rPr lang="en-US" dirty="0" err="1"/>
              <a:t>ish</a:t>
            </a:r>
            <a:r>
              <a:rPr lang="en-US" dirty="0"/>
              <a:t> in the questions if you like.</a:t>
            </a:r>
          </a:p>
        </p:txBody>
      </p:sp>
      <p:sp>
        <p:nvSpPr>
          <p:cNvPr id="4" name="Slide Number Placeholder 3"/>
          <p:cNvSpPr>
            <a:spLocks noGrp="1"/>
          </p:cNvSpPr>
          <p:nvPr>
            <p:ph type="sldNum" sz="quarter" idx="5"/>
          </p:nvPr>
        </p:nvSpPr>
        <p:spPr/>
        <p:txBody>
          <a:bodyPr/>
          <a:lstStyle/>
          <a:p>
            <a:fld id="{CDE0D4F6-C018-134C-B651-F1C06ACE4397}" type="slidenum">
              <a:rPr lang="en-US" smtClean="0"/>
              <a:t>5</a:t>
            </a:fld>
            <a:endParaRPr lang="en-US"/>
          </a:p>
        </p:txBody>
      </p:sp>
    </p:spTree>
    <p:extLst>
      <p:ext uri="{BB962C8B-B14F-4D97-AF65-F5344CB8AC3E}">
        <p14:creationId xmlns:p14="http://schemas.microsoft.com/office/powerpoint/2010/main" val="1806900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move on to particle systems.</a:t>
            </a:r>
          </a:p>
        </p:txBody>
      </p:sp>
      <p:sp>
        <p:nvSpPr>
          <p:cNvPr id="4" name="Slide Number Placeholder 3"/>
          <p:cNvSpPr>
            <a:spLocks noGrp="1"/>
          </p:cNvSpPr>
          <p:nvPr>
            <p:ph type="sldNum" sz="quarter" idx="5"/>
          </p:nvPr>
        </p:nvSpPr>
        <p:spPr/>
        <p:txBody>
          <a:bodyPr/>
          <a:lstStyle/>
          <a:p>
            <a:fld id="{CDE0D4F6-C018-134C-B651-F1C06ACE4397}" type="slidenum">
              <a:rPr lang="en-US" smtClean="0"/>
              <a:t>6</a:t>
            </a:fld>
            <a:endParaRPr lang="en-US"/>
          </a:p>
        </p:txBody>
      </p:sp>
    </p:spTree>
    <p:extLst>
      <p:ext uri="{BB962C8B-B14F-4D97-AF65-F5344CB8AC3E}">
        <p14:creationId xmlns:p14="http://schemas.microsoft.com/office/powerpoint/2010/main" val="2307578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one being built in Blender. Each of these dots is called a particle. You can see this person has made them spawn from the edge and move inwards.</a:t>
            </a:r>
          </a:p>
          <a:p>
            <a:r>
              <a:rPr lang="en-US" dirty="0"/>
              <a:t>Once you’ve got your particles moving the way you want, you can dress them up. You can make the particles look like raindrops or sparks or whatever you need, in order to make it look like your intended result.</a:t>
            </a:r>
          </a:p>
        </p:txBody>
      </p:sp>
      <p:sp>
        <p:nvSpPr>
          <p:cNvPr id="4" name="Slide Number Placeholder 3"/>
          <p:cNvSpPr>
            <a:spLocks noGrp="1"/>
          </p:cNvSpPr>
          <p:nvPr>
            <p:ph type="sldNum" sz="quarter" idx="5"/>
          </p:nvPr>
        </p:nvSpPr>
        <p:spPr/>
        <p:txBody>
          <a:bodyPr/>
          <a:lstStyle/>
          <a:p>
            <a:fld id="{CDE0D4F6-C018-134C-B651-F1C06ACE4397}" type="slidenum">
              <a:rPr lang="en-US" smtClean="0"/>
              <a:t>7</a:t>
            </a:fld>
            <a:endParaRPr lang="en-US"/>
          </a:p>
        </p:txBody>
      </p:sp>
    </p:spTree>
    <p:extLst>
      <p:ext uri="{BB962C8B-B14F-4D97-AF65-F5344CB8AC3E}">
        <p14:creationId xmlns:p14="http://schemas.microsoft.com/office/powerpoint/2010/main" val="442909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these particles were made to look like burning space matter, and that produced a kind of black-hole effect.</a:t>
            </a:r>
          </a:p>
        </p:txBody>
      </p:sp>
      <p:sp>
        <p:nvSpPr>
          <p:cNvPr id="4" name="Slide Number Placeholder 3"/>
          <p:cNvSpPr>
            <a:spLocks noGrp="1"/>
          </p:cNvSpPr>
          <p:nvPr>
            <p:ph type="sldNum" sz="quarter" idx="5"/>
          </p:nvPr>
        </p:nvSpPr>
        <p:spPr/>
        <p:txBody>
          <a:bodyPr/>
          <a:lstStyle/>
          <a:p>
            <a:fld id="{CDE0D4F6-C018-134C-B651-F1C06ACE4397}" type="slidenum">
              <a:rPr lang="en-US" smtClean="0"/>
              <a:t>8</a:t>
            </a:fld>
            <a:endParaRPr lang="en-US"/>
          </a:p>
        </p:txBody>
      </p:sp>
    </p:spTree>
    <p:extLst>
      <p:ext uri="{BB962C8B-B14F-4D97-AF65-F5344CB8AC3E}">
        <p14:creationId xmlns:p14="http://schemas.microsoft.com/office/powerpoint/2010/main" val="2363331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Optimisation</a:t>
            </a:r>
            <a:r>
              <a:rPr lang="en-US" dirty="0"/>
              <a:t> is valuable because the faster we can render, the more particles we can display, potentially improving the effect.</a:t>
            </a:r>
          </a:p>
        </p:txBody>
      </p:sp>
      <p:sp>
        <p:nvSpPr>
          <p:cNvPr id="4" name="Slide Number Placeholder 3"/>
          <p:cNvSpPr>
            <a:spLocks noGrp="1"/>
          </p:cNvSpPr>
          <p:nvPr>
            <p:ph type="sldNum" sz="quarter" idx="5"/>
          </p:nvPr>
        </p:nvSpPr>
        <p:spPr/>
        <p:txBody>
          <a:bodyPr/>
          <a:lstStyle/>
          <a:p>
            <a:fld id="{CDE0D4F6-C018-134C-B651-F1C06ACE4397}" type="slidenum">
              <a:rPr lang="en-US" smtClean="0"/>
              <a:t>9</a:t>
            </a:fld>
            <a:endParaRPr lang="en-US"/>
          </a:p>
        </p:txBody>
      </p:sp>
    </p:spTree>
    <p:extLst>
      <p:ext uri="{BB962C8B-B14F-4D97-AF65-F5344CB8AC3E}">
        <p14:creationId xmlns:p14="http://schemas.microsoft.com/office/powerpoint/2010/main" val="3378737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10/17/19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10/17/19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10/17/19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10/17/19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10/17/19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10/17/19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10/17/19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93FAF-E2E4-FD4D-A089-1CCA2CAFE134}"/>
              </a:ext>
            </a:extLst>
          </p:cNvPr>
          <p:cNvPicPr>
            <a:picLocks noChangeAspect="1"/>
          </p:cNvPicPr>
          <p:nvPr/>
        </p:nvPicPr>
        <p:blipFill>
          <a:blip r:embed="rId3"/>
          <a:stretch>
            <a:fillRect/>
          </a:stretch>
        </p:blipFill>
        <p:spPr>
          <a:xfrm>
            <a:off x="0" y="0"/>
            <a:ext cx="12192000" cy="6858000"/>
          </a:xfrm>
          <a:prstGeom prst="rect">
            <a:avLst/>
          </a:prstGeom>
        </p:spPr>
      </p:pic>
      <p:sp>
        <p:nvSpPr>
          <p:cNvPr id="3" name="Subtitle 2">
            <a:extLst>
              <a:ext uri="{FF2B5EF4-FFF2-40B4-BE49-F238E27FC236}">
                <a16:creationId xmlns:a16="http://schemas.microsoft.com/office/drawing/2014/main" id="{9F1378B1-B0BC-BB42-8101-29DADCFC2402}"/>
              </a:ext>
            </a:extLst>
          </p:cNvPr>
          <p:cNvSpPr>
            <a:spLocks noGrp="1"/>
          </p:cNvSpPr>
          <p:nvPr>
            <p:ph type="subTitle" idx="1"/>
          </p:nvPr>
        </p:nvSpPr>
        <p:spPr>
          <a:xfrm>
            <a:off x="874776" y="4412489"/>
            <a:ext cx="9448800" cy="685800"/>
          </a:xfrm>
        </p:spPr>
        <p:txBody>
          <a:bodyPr/>
          <a:lstStyle/>
          <a:p>
            <a:r>
              <a:rPr lang="en-US" dirty="0"/>
              <a:t>Robin Wragg</a:t>
            </a:r>
          </a:p>
        </p:txBody>
      </p:sp>
      <p:pic>
        <p:nvPicPr>
          <p:cNvPr id="6" name="Picture 5">
            <a:extLst>
              <a:ext uri="{FF2B5EF4-FFF2-40B4-BE49-F238E27FC236}">
                <a16:creationId xmlns:a16="http://schemas.microsoft.com/office/drawing/2014/main" id="{C60E3917-5AF5-DA4B-B9E2-0D71791A0FA5}"/>
              </a:ext>
            </a:extLst>
          </p:cNvPr>
          <p:cNvPicPr>
            <a:picLocks noChangeAspect="1"/>
          </p:cNvPicPr>
          <p:nvPr/>
        </p:nvPicPr>
        <p:blipFill>
          <a:blip r:embed="rId4"/>
          <a:stretch>
            <a:fillRect/>
          </a:stretch>
        </p:blipFill>
        <p:spPr>
          <a:xfrm flipH="1">
            <a:off x="2939011" y="0"/>
            <a:ext cx="8815601" cy="6858000"/>
          </a:xfrm>
          <a:prstGeom prst="rect">
            <a:avLst/>
          </a:prstGeom>
        </p:spPr>
      </p:pic>
      <p:sp>
        <p:nvSpPr>
          <p:cNvPr id="2" name="Title 1">
            <a:extLst>
              <a:ext uri="{FF2B5EF4-FFF2-40B4-BE49-F238E27FC236}">
                <a16:creationId xmlns:a16="http://schemas.microsoft.com/office/drawing/2014/main" id="{54CEAB50-86B7-9D4B-A200-FCAFA90516CE}"/>
              </a:ext>
            </a:extLst>
          </p:cNvPr>
          <p:cNvSpPr>
            <a:spLocks noGrp="1"/>
          </p:cNvSpPr>
          <p:nvPr>
            <p:ph type="ctrTitle"/>
          </p:nvPr>
        </p:nvSpPr>
        <p:spPr>
          <a:xfrm>
            <a:off x="874776" y="1430527"/>
            <a:ext cx="10442448" cy="2454658"/>
          </a:xfrm>
        </p:spPr>
        <p:txBody>
          <a:bodyPr>
            <a:noAutofit/>
          </a:bodyPr>
          <a:lstStyle/>
          <a:p>
            <a:r>
              <a:rPr lang="en-US" sz="5400" cap="none" dirty="0">
                <a:effectLst>
                  <a:glow rad="254000">
                    <a:schemeClr val="bg1">
                      <a:alpha val="25000"/>
                    </a:schemeClr>
                  </a:glow>
                </a:effectLst>
              </a:rPr>
              <a:t>An Exploration of </a:t>
            </a:r>
            <a:r>
              <a:rPr lang="en-US" sz="5400" cap="none" dirty="0" err="1">
                <a:effectLst>
                  <a:glow rad="254000">
                    <a:schemeClr val="bg1">
                      <a:alpha val="25000"/>
                    </a:schemeClr>
                  </a:glow>
                </a:effectLst>
              </a:rPr>
              <a:t>Optimisation</a:t>
            </a:r>
            <a:r>
              <a:rPr lang="en-US" sz="5400" cap="none" dirty="0">
                <a:effectLst>
                  <a:glow rad="254000">
                    <a:schemeClr val="bg1">
                      <a:alpha val="25000"/>
                    </a:schemeClr>
                  </a:glow>
                </a:effectLst>
              </a:rPr>
              <a:t> Techniques for Particle Systems</a:t>
            </a:r>
            <a:br>
              <a:rPr lang="en-US" sz="5400" cap="none" dirty="0">
                <a:effectLst>
                  <a:glow rad="254000">
                    <a:schemeClr val="bg1">
                      <a:alpha val="25000"/>
                    </a:schemeClr>
                  </a:glow>
                </a:effectLst>
              </a:rPr>
            </a:br>
            <a:r>
              <a:rPr lang="en-US" sz="5400" cap="none" dirty="0">
                <a:effectLst>
                  <a:glow rad="254000">
                    <a:schemeClr val="bg1">
                      <a:alpha val="25000"/>
                    </a:schemeClr>
                  </a:glow>
                </a:effectLst>
              </a:rPr>
              <a:t>in Vulkan</a:t>
            </a:r>
          </a:p>
        </p:txBody>
      </p:sp>
      <p:sp>
        <p:nvSpPr>
          <p:cNvPr id="7" name="TextBox 6">
            <a:extLst>
              <a:ext uri="{FF2B5EF4-FFF2-40B4-BE49-F238E27FC236}">
                <a16:creationId xmlns:a16="http://schemas.microsoft.com/office/drawing/2014/main" id="{5B11F1A9-E978-4E48-B6DC-DAB28A7E76A9}"/>
              </a:ext>
            </a:extLst>
          </p:cNvPr>
          <p:cNvSpPr txBox="1"/>
          <p:nvPr/>
        </p:nvSpPr>
        <p:spPr>
          <a:xfrm>
            <a:off x="7535785" y="6345690"/>
            <a:ext cx="2787791" cy="369332"/>
          </a:xfrm>
          <a:prstGeom prst="rect">
            <a:avLst/>
          </a:prstGeom>
          <a:noFill/>
        </p:spPr>
        <p:txBody>
          <a:bodyPr wrap="square" rtlCol="0">
            <a:spAutoFit/>
          </a:bodyPr>
          <a:lstStyle/>
          <a:p>
            <a:r>
              <a:rPr lang="en-US" i="1" dirty="0"/>
              <a:t>Image: </a:t>
            </a:r>
            <a:r>
              <a:rPr lang="en-US" dirty="0"/>
              <a:t>Yoshida, 2012</a:t>
            </a:r>
          </a:p>
        </p:txBody>
      </p:sp>
    </p:spTree>
    <p:extLst>
      <p:ext uri="{BB962C8B-B14F-4D97-AF65-F5344CB8AC3E}">
        <p14:creationId xmlns:p14="http://schemas.microsoft.com/office/powerpoint/2010/main" val="830005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F95B41-0678-9449-BAEA-E85B305330AD}"/>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t>An Exploration of </a:t>
            </a:r>
            <a:r>
              <a:rPr lang="en-US" sz="5400" cap="none" dirty="0" err="1"/>
              <a:t>Optimisation</a:t>
            </a:r>
            <a:r>
              <a:rPr lang="en-US" sz="5400" cap="none" dirty="0"/>
              <a:t> Techniques for Particle Systems in Vulkan</a:t>
            </a:r>
          </a:p>
        </p:txBody>
      </p:sp>
      <p:sp>
        <p:nvSpPr>
          <p:cNvPr id="7" name="TextBox 6">
            <a:extLst>
              <a:ext uri="{FF2B5EF4-FFF2-40B4-BE49-F238E27FC236}">
                <a16:creationId xmlns:a16="http://schemas.microsoft.com/office/drawing/2014/main" id="{6DB7A3C3-E0A2-B14D-A8FF-3F5E5BCE0660}"/>
              </a:ext>
            </a:extLst>
          </p:cNvPr>
          <p:cNvSpPr txBox="1"/>
          <p:nvPr/>
        </p:nvSpPr>
        <p:spPr>
          <a:xfrm>
            <a:off x="1280160" y="3429000"/>
            <a:ext cx="9144000"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Build a particle system in Vulkan and C++17</a:t>
            </a:r>
          </a:p>
          <a:p>
            <a:pPr marL="285750" indent="-285750">
              <a:buFont typeface="Arial" panose="020B0604020202020204" pitchFamily="34" charset="0"/>
              <a:buChar char="•"/>
            </a:pPr>
            <a:r>
              <a:rPr lang="en-US" sz="2800" dirty="0"/>
              <a:t>Research </a:t>
            </a:r>
            <a:r>
              <a:rPr lang="en-US" sz="2800" dirty="0" err="1"/>
              <a:t>optimisation</a:t>
            </a:r>
            <a:r>
              <a:rPr lang="en-US" sz="2800" dirty="0"/>
              <a:t> techniques for particle systems and Vulkan graphics pipelines</a:t>
            </a:r>
          </a:p>
          <a:p>
            <a:pPr marL="285750" indent="-285750">
              <a:buFont typeface="Arial" panose="020B0604020202020204" pitchFamily="34" charset="0"/>
              <a:buChar char="•"/>
            </a:pPr>
            <a:r>
              <a:rPr lang="en-US" sz="2800" dirty="0"/>
              <a:t>Validate the research via experimentation</a:t>
            </a:r>
          </a:p>
          <a:p>
            <a:pPr marL="285750" indent="-285750">
              <a:buFont typeface="Arial" panose="020B0604020202020204" pitchFamily="34" charset="0"/>
              <a:buChar char="•"/>
            </a:pPr>
            <a:r>
              <a:rPr lang="en-US" sz="2800" dirty="0"/>
              <a:t>Collect and </a:t>
            </a:r>
            <a:r>
              <a:rPr lang="en-US" sz="2800" dirty="0" err="1"/>
              <a:t>analyse</a:t>
            </a:r>
            <a:r>
              <a:rPr lang="en-US" sz="2800" dirty="0"/>
              <a:t> noteworthy techniques</a:t>
            </a:r>
          </a:p>
        </p:txBody>
      </p:sp>
    </p:spTree>
    <p:extLst>
      <p:ext uri="{BB962C8B-B14F-4D97-AF65-F5344CB8AC3E}">
        <p14:creationId xmlns:p14="http://schemas.microsoft.com/office/powerpoint/2010/main" val="2515221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CB28CD-AF80-A34D-B315-EF55CBE776C8}"/>
              </a:ext>
            </a:extLst>
          </p:cNvPr>
          <p:cNvPicPr>
            <a:picLocks noChangeAspect="1"/>
          </p:cNvPicPr>
          <p:nvPr/>
        </p:nvPicPr>
        <p:blipFill>
          <a:blip r:embed="rId3"/>
          <a:stretch>
            <a:fillRect/>
          </a:stretch>
        </p:blipFill>
        <p:spPr>
          <a:xfrm>
            <a:off x="557871" y="614596"/>
            <a:ext cx="6643029" cy="8596860"/>
          </a:xfrm>
          <a:prstGeom prst="rect">
            <a:avLst/>
          </a:prstGeom>
        </p:spPr>
      </p:pic>
      <p:pic>
        <p:nvPicPr>
          <p:cNvPr id="7" name="Picture 6">
            <a:extLst>
              <a:ext uri="{FF2B5EF4-FFF2-40B4-BE49-F238E27FC236}">
                <a16:creationId xmlns:a16="http://schemas.microsoft.com/office/drawing/2014/main" id="{6BF9374E-9C34-AB4E-9840-5E35FE142683}"/>
              </a:ext>
            </a:extLst>
          </p:cNvPr>
          <p:cNvPicPr>
            <a:picLocks noChangeAspect="1"/>
          </p:cNvPicPr>
          <p:nvPr/>
        </p:nvPicPr>
        <p:blipFill>
          <a:blip r:embed="rId4"/>
          <a:stretch>
            <a:fillRect/>
          </a:stretch>
        </p:blipFill>
        <p:spPr>
          <a:xfrm>
            <a:off x="7874000" y="2057401"/>
            <a:ext cx="3632200" cy="3073400"/>
          </a:xfrm>
          <a:prstGeom prst="rect">
            <a:avLst/>
          </a:prstGeom>
        </p:spPr>
      </p:pic>
      <p:sp>
        <p:nvSpPr>
          <p:cNvPr id="9" name="Title 8">
            <a:extLst>
              <a:ext uri="{FF2B5EF4-FFF2-40B4-BE49-F238E27FC236}">
                <a16:creationId xmlns:a16="http://schemas.microsoft.com/office/drawing/2014/main" id="{A48EA61A-EE31-774A-8AC6-5FE49F352CE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577166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CB28CD-AF80-A34D-B315-EF55CBE776C8}"/>
              </a:ext>
            </a:extLst>
          </p:cNvPr>
          <p:cNvPicPr>
            <a:picLocks noChangeAspect="1"/>
          </p:cNvPicPr>
          <p:nvPr/>
        </p:nvPicPr>
        <p:blipFill>
          <a:blip r:embed="rId3"/>
          <a:stretch>
            <a:fillRect/>
          </a:stretch>
        </p:blipFill>
        <p:spPr>
          <a:xfrm>
            <a:off x="557871" y="614596"/>
            <a:ext cx="6643029" cy="8596860"/>
          </a:xfrm>
          <a:prstGeom prst="rect">
            <a:avLst/>
          </a:prstGeom>
        </p:spPr>
      </p:pic>
      <p:sp>
        <p:nvSpPr>
          <p:cNvPr id="9" name="Title 8">
            <a:extLst>
              <a:ext uri="{FF2B5EF4-FFF2-40B4-BE49-F238E27FC236}">
                <a16:creationId xmlns:a16="http://schemas.microsoft.com/office/drawing/2014/main" id="{A48EA61A-EE31-774A-8AC6-5FE49F352CE4}"/>
              </a:ext>
            </a:extLst>
          </p:cNvPr>
          <p:cNvSpPr>
            <a:spLocks noGrp="1"/>
          </p:cNvSpPr>
          <p:nvPr>
            <p:ph type="title"/>
          </p:nvPr>
        </p:nvSpPr>
        <p:spPr/>
        <p:txBody>
          <a:bodyPr/>
          <a:lstStyle/>
          <a:p>
            <a:endParaRPr lang="en-US"/>
          </a:p>
        </p:txBody>
      </p:sp>
      <p:pic>
        <p:nvPicPr>
          <p:cNvPr id="11" name="Picture 10">
            <a:extLst>
              <a:ext uri="{FF2B5EF4-FFF2-40B4-BE49-F238E27FC236}">
                <a16:creationId xmlns:a16="http://schemas.microsoft.com/office/drawing/2014/main" id="{2EC2E7A3-04F1-0E49-A39B-2E2E1626316A}"/>
              </a:ext>
            </a:extLst>
          </p:cNvPr>
          <p:cNvPicPr>
            <a:picLocks noChangeAspect="1"/>
          </p:cNvPicPr>
          <p:nvPr/>
        </p:nvPicPr>
        <p:blipFill>
          <a:blip r:embed="rId4"/>
          <a:stretch>
            <a:fillRect/>
          </a:stretch>
        </p:blipFill>
        <p:spPr>
          <a:xfrm>
            <a:off x="7596545" y="464524"/>
            <a:ext cx="4165600" cy="5928952"/>
          </a:xfrm>
          <a:prstGeom prst="rect">
            <a:avLst/>
          </a:prstGeom>
        </p:spPr>
      </p:pic>
    </p:spTree>
    <p:extLst>
      <p:ext uri="{BB962C8B-B14F-4D97-AF65-F5344CB8AC3E}">
        <p14:creationId xmlns:p14="http://schemas.microsoft.com/office/powerpoint/2010/main" val="81775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48EA61A-EE31-774A-8AC6-5FE49F352CE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CA658F0-C725-6441-B936-F1D3A22F3242}"/>
              </a:ext>
            </a:extLst>
          </p:cNvPr>
          <p:cNvPicPr>
            <a:picLocks noChangeAspect="1"/>
          </p:cNvPicPr>
          <p:nvPr/>
        </p:nvPicPr>
        <p:blipFill>
          <a:blip r:embed="rId3"/>
          <a:stretch>
            <a:fillRect/>
          </a:stretch>
        </p:blipFill>
        <p:spPr>
          <a:xfrm>
            <a:off x="339436" y="393909"/>
            <a:ext cx="8438804" cy="10920805"/>
          </a:xfrm>
          <a:prstGeom prst="rect">
            <a:avLst/>
          </a:prstGeom>
        </p:spPr>
      </p:pic>
    </p:spTree>
    <p:extLst>
      <p:ext uri="{BB962C8B-B14F-4D97-AF65-F5344CB8AC3E}">
        <p14:creationId xmlns:p14="http://schemas.microsoft.com/office/powerpoint/2010/main" val="3277007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48EA61A-EE31-774A-8AC6-5FE49F352CE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CA658F0-C725-6441-B936-F1D3A22F3242}"/>
              </a:ext>
            </a:extLst>
          </p:cNvPr>
          <p:cNvPicPr>
            <a:picLocks noChangeAspect="1"/>
          </p:cNvPicPr>
          <p:nvPr/>
        </p:nvPicPr>
        <p:blipFill>
          <a:blip r:embed="rId3"/>
          <a:stretch>
            <a:fillRect/>
          </a:stretch>
        </p:blipFill>
        <p:spPr>
          <a:xfrm>
            <a:off x="339436" y="393909"/>
            <a:ext cx="8438804" cy="10920805"/>
          </a:xfrm>
          <a:prstGeom prst="rect">
            <a:avLst/>
          </a:prstGeom>
        </p:spPr>
      </p:pic>
      <p:pic>
        <p:nvPicPr>
          <p:cNvPr id="6" name="Picture 5">
            <a:extLst>
              <a:ext uri="{FF2B5EF4-FFF2-40B4-BE49-F238E27FC236}">
                <a16:creationId xmlns:a16="http://schemas.microsoft.com/office/drawing/2014/main" id="{A3D8B914-C9BA-884A-A0A9-F79A80D9151D}"/>
              </a:ext>
            </a:extLst>
          </p:cNvPr>
          <p:cNvPicPr>
            <a:picLocks noChangeAspect="1"/>
          </p:cNvPicPr>
          <p:nvPr/>
        </p:nvPicPr>
        <p:blipFill>
          <a:blip r:embed="rId4"/>
          <a:stretch>
            <a:fillRect/>
          </a:stretch>
        </p:blipFill>
        <p:spPr>
          <a:xfrm>
            <a:off x="3104708" y="2974489"/>
            <a:ext cx="8401492" cy="8853185"/>
          </a:xfrm>
          <a:prstGeom prst="rect">
            <a:avLst/>
          </a:prstGeom>
          <a:effectLst>
            <a:outerShdw blurRad="558800" dist="50800" dir="5400000" sx="103000" sy="103000" algn="ctr" rotWithShape="0">
              <a:srgbClr val="000000">
                <a:alpha val="35000"/>
              </a:srgbClr>
            </a:outerShdw>
          </a:effectLst>
        </p:spPr>
      </p:pic>
    </p:spTree>
    <p:extLst>
      <p:ext uri="{BB962C8B-B14F-4D97-AF65-F5344CB8AC3E}">
        <p14:creationId xmlns:p14="http://schemas.microsoft.com/office/powerpoint/2010/main" val="3391714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48EA61A-EE31-774A-8AC6-5FE49F352CE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CA658F0-C725-6441-B936-F1D3A22F3242}"/>
              </a:ext>
            </a:extLst>
          </p:cNvPr>
          <p:cNvPicPr>
            <a:picLocks noChangeAspect="1"/>
          </p:cNvPicPr>
          <p:nvPr/>
        </p:nvPicPr>
        <p:blipFill>
          <a:blip r:embed="rId3"/>
          <a:stretch>
            <a:fillRect/>
          </a:stretch>
        </p:blipFill>
        <p:spPr>
          <a:xfrm>
            <a:off x="339436" y="393909"/>
            <a:ext cx="8438804" cy="10920805"/>
          </a:xfrm>
          <a:prstGeom prst="rect">
            <a:avLst/>
          </a:prstGeom>
        </p:spPr>
      </p:pic>
      <p:pic>
        <p:nvPicPr>
          <p:cNvPr id="6" name="Picture 5">
            <a:extLst>
              <a:ext uri="{FF2B5EF4-FFF2-40B4-BE49-F238E27FC236}">
                <a16:creationId xmlns:a16="http://schemas.microsoft.com/office/drawing/2014/main" id="{A3D8B914-C9BA-884A-A0A9-F79A80D9151D}"/>
              </a:ext>
            </a:extLst>
          </p:cNvPr>
          <p:cNvPicPr>
            <a:picLocks noChangeAspect="1"/>
          </p:cNvPicPr>
          <p:nvPr/>
        </p:nvPicPr>
        <p:blipFill>
          <a:blip r:embed="rId4"/>
          <a:stretch>
            <a:fillRect/>
          </a:stretch>
        </p:blipFill>
        <p:spPr>
          <a:xfrm>
            <a:off x="3104708" y="2974489"/>
            <a:ext cx="8401492" cy="8853185"/>
          </a:xfrm>
          <a:prstGeom prst="rect">
            <a:avLst/>
          </a:prstGeom>
          <a:effectLst>
            <a:outerShdw blurRad="558800" dist="50800" dir="5400000" sx="103000" sy="103000" algn="ctr" rotWithShape="0">
              <a:srgbClr val="000000">
                <a:alpha val="35000"/>
              </a:srgbClr>
            </a:outerShdw>
          </a:effectLst>
        </p:spPr>
      </p:pic>
      <p:sp>
        <p:nvSpPr>
          <p:cNvPr id="2" name="TextBox 1">
            <a:extLst>
              <a:ext uri="{FF2B5EF4-FFF2-40B4-BE49-F238E27FC236}">
                <a16:creationId xmlns:a16="http://schemas.microsoft.com/office/drawing/2014/main" id="{A67E86BA-E650-D949-A356-09022CD7D012}"/>
              </a:ext>
            </a:extLst>
          </p:cNvPr>
          <p:cNvSpPr txBox="1"/>
          <p:nvPr/>
        </p:nvSpPr>
        <p:spPr>
          <a:xfrm>
            <a:off x="757748" y="3646438"/>
            <a:ext cx="8401492" cy="2308324"/>
          </a:xfrm>
          <a:prstGeom prst="rect">
            <a:avLst/>
          </a:prstGeom>
          <a:noFill/>
          <a:effectLst>
            <a:glow rad="317500">
              <a:schemeClr val="accent1">
                <a:alpha val="80000"/>
              </a:schemeClr>
            </a:glow>
          </a:effectLst>
        </p:spPr>
        <p:txBody>
          <a:bodyPr wrap="square" rtlCol="0">
            <a:spAutoFit/>
          </a:bodyPr>
          <a:lstStyle/>
          <a:p>
            <a:r>
              <a:rPr lang="en-US" sz="3600" dirty="0">
                <a:effectLst>
                  <a:glow rad="482600">
                    <a:schemeClr val="bg1">
                      <a:alpha val="56000"/>
                    </a:schemeClr>
                  </a:glow>
                </a:effectLst>
              </a:rPr>
              <a:t>"This system is expected to be suitable for acceleration with parallel customizable hardware." (</a:t>
            </a:r>
            <a:r>
              <a:rPr lang="en-US" sz="3600" dirty="0" err="1">
                <a:effectLst>
                  <a:glow rad="482600">
                    <a:schemeClr val="bg1">
                      <a:alpha val="56000"/>
                    </a:schemeClr>
                  </a:glow>
                </a:effectLst>
              </a:rPr>
              <a:t>Boulianne</a:t>
            </a:r>
            <a:r>
              <a:rPr lang="en-US" sz="3600" dirty="0">
                <a:effectLst>
                  <a:glow rad="482600">
                    <a:schemeClr val="bg1">
                      <a:alpha val="56000"/>
                    </a:schemeClr>
                  </a:glow>
                </a:effectLst>
              </a:rPr>
              <a:t>, 2007)</a:t>
            </a:r>
          </a:p>
        </p:txBody>
      </p:sp>
    </p:spTree>
    <p:extLst>
      <p:ext uri="{BB962C8B-B14F-4D97-AF65-F5344CB8AC3E}">
        <p14:creationId xmlns:p14="http://schemas.microsoft.com/office/powerpoint/2010/main" val="720807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5020B0-EA31-C74D-9C98-8E3D8B8F0690}"/>
              </a:ext>
            </a:extLst>
          </p:cNvPr>
          <p:cNvSpPr txBox="1"/>
          <p:nvPr/>
        </p:nvSpPr>
        <p:spPr>
          <a:xfrm>
            <a:off x="585216" y="2724912"/>
            <a:ext cx="11320272" cy="3477875"/>
          </a:xfrm>
          <a:prstGeom prst="rect">
            <a:avLst/>
          </a:prstGeom>
          <a:noFill/>
        </p:spPr>
        <p:txBody>
          <a:bodyPr wrap="square" rtlCol="0">
            <a:spAutoFit/>
          </a:bodyPr>
          <a:lstStyle/>
          <a:p>
            <a:r>
              <a:rPr lang="en-US" sz="2000" dirty="0" err="1"/>
              <a:t>Boulianne</a:t>
            </a:r>
            <a:r>
              <a:rPr lang="en-US" sz="2000" dirty="0"/>
              <a:t>, L., </a:t>
            </a:r>
            <a:r>
              <a:rPr lang="en-US" sz="2000" dirty="0" err="1"/>
              <a:t>Dumontier</a:t>
            </a:r>
            <a:r>
              <a:rPr lang="en-US" sz="2000" dirty="0"/>
              <a:t>, M. &amp; Gross, W. J. (2007), ‘A stochastic particle-based biological system simulator’, Summer Computer Simulation Conference 2007.</a:t>
            </a:r>
          </a:p>
          <a:p>
            <a:endParaRPr lang="en-US" sz="2000" dirty="0"/>
          </a:p>
          <a:p>
            <a:r>
              <a:rPr lang="en-US" sz="2000" dirty="0" err="1"/>
              <a:t>Iridesium</a:t>
            </a:r>
            <a:r>
              <a:rPr lang="en-US" sz="2000" dirty="0"/>
              <a:t> (2018), How to Make Sci-Fi Particle Effects in Blender. Available at https://</a:t>
            </a:r>
            <a:r>
              <a:rPr lang="en-US" sz="2000" dirty="0" err="1"/>
              <a:t>www.youtube.com</a:t>
            </a:r>
            <a:r>
              <a:rPr lang="en-US" sz="2000" dirty="0"/>
              <a:t>/</a:t>
            </a:r>
            <a:r>
              <a:rPr lang="en-US" sz="2000" dirty="0" err="1"/>
              <a:t>watch?v</a:t>
            </a:r>
            <a:r>
              <a:rPr lang="en-US" sz="2000" dirty="0"/>
              <a:t>=</a:t>
            </a:r>
            <a:r>
              <a:rPr lang="en-US" sz="2000" dirty="0" err="1"/>
              <a:t>dMf-PHxSrho</a:t>
            </a:r>
            <a:r>
              <a:rPr lang="en-US" sz="2000" dirty="0"/>
              <a:t> (Accessed: 15 October 2019).</a:t>
            </a:r>
          </a:p>
          <a:p>
            <a:endParaRPr lang="en-US" sz="2000" dirty="0"/>
          </a:p>
          <a:p>
            <a:r>
              <a:rPr lang="en-US" sz="2000" dirty="0" err="1"/>
              <a:t>Tatarchuk</a:t>
            </a:r>
            <a:r>
              <a:rPr lang="en-US" sz="2000" dirty="0"/>
              <a:t>, N. (2006), ‘Artist-directable real-time rain rendering in city environments’, SIGGRAPH 2006.</a:t>
            </a:r>
          </a:p>
          <a:p>
            <a:endParaRPr lang="en-US" sz="2000" dirty="0"/>
          </a:p>
          <a:p>
            <a:r>
              <a:rPr lang="en-US" sz="2000" dirty="0"/>
              <a:t>Yoshida, T. (2012), Naiad Waterfall 01. Available at https://</a:t>
            </a:r>
            <a:r>
              <a:rPr lang="en-US" sz="2000" dirty="0" err="1"/>
              <a:t>vimeo.com</a:t>
            </a:r>
            <a:r>
              <a:rPr lang="en-US" sz="2000" dirty="0"/>
              <a:t>/50749116 (Accessed: 15 October 2019).</a:t>
            </a:r>
          </a:p>
        </p:txBody>
      </p:sp>
      <p:sp>
        <p:nvSpPr>
          <p:cNvPr id="7" name="Title 1">
            <a:extLst>
              <a:ext uri="{FF2B5EF4-FFF2-40B4-BE49-F238E27FC236}">
                <a16:creationId xmlns:a16="http://schemas.microsoft.com/office/drawing/2014/main" id="{2694A947-3FEB-554C-BF2B-3434E96872C9}"/>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t>References</a:t>
            </a:r>
          </a:p>
        </p:txBody>
      </p:sp>
    </p:spTree>
    <p:extLst>
      <p:ext uri="{BB962C8B-B14F-4D97-AF65-F5344CB8AC3E}">
        <p14:creationId xmlns:p14="http://schemas.microsoft.com/office/powerpoint/2010/main" val="3970806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AF755C9-7597-6643-BBE7-8F7930B434FB}"/>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Particle Systems in </a:t>
            </a:r>
            <a:r>
              <a:rPr lang="en-US" sz="5400" cap="none" dirty="0"/>
              <a:t>Vulkan</a:t>
            </a:r>
          </a:p>
        </p:txBody>
      </p:sp>
    </p:spTree>
    <p:extLst>
      <p:ext uri="{BB962C8B-B14F-4D97-AF65-F5344CB8AC3E}">
        <p14:creationId xmlns:p14="http://schemas.microsoft.com/office/powerpoint/2010/main" val="4109156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FCD2041A-BD40-D04F-B7FD-C21FC6390B23}"/>
              </a:ext>
            </a:extLst>
          </p:cNvPr>
          <p:cNvPicPr>
            <a:picLocks noChangeAspect="1"/>
          </p:cNvPicPr>
          <p:nvPr/>
        </p:nvPicPr>
        <p:blipFill>
          <a:blip r:embed="rId3"/>
          <a:stretch>
            <a:fillRect/>
          </a:stretch>
        </p:blipFill>
        <p:spPr>
          <a:xfrm>
            <a:off x="10391942" y="5351918"/>
            <a:ext cx="1114258" cy="1203399"/>
          </a:xfrm>
          <a:prstGeom prst="rect">
            <a:avLst/>
          </a:prstGeom>
        </p:spPr>
      </p:pic>
      <p:pic>
        <p:nvPicPr>
          <p:cNvPr id="7" name="Picture 6">
            <a:extLst>
              <a:ext uri="{FF2B5EF4-FFF2-40B4-BE49-F238E27FC236}">
                <a16:creationId xmlns:a16="http://schemas.microsoft.com/office/drawing/2014/main" id="{795CE1CB-F019-264B-8321-3AFBC2B1731A}"/>
              </a:ext>
            </a:extLst>
          </p:cNvPr>
          <p:cNvPicPr>
            <a:picLocks noChangeAspect="1"/>
          </p:cNvPicPr>
          <p:nvPr/>
        </p:nvPicPr>
        <p:blipFill>
          <a:blip r:embed="rId4"/>
          <a:stretch>
            <a:fillRect/>
          </a:stretch>
        </p:blipFill>
        <p:spPr>
          <a:xfrm>
            <a:off x="10055012" y="4170385"/>
            <a:ext cx="1841455" cy="1250989"/>
          </a:xfrm>
          <a:prstGeom prst="rect">
            <a:avLst/>
          </a:prstGeom>
        </p:spPr>
      </p:pic>
      <p:pic>
        <p:nvPicPr>
          <p:cNvPr id="25" name="Picture 24">
            <a:extLst>
              <a:ext uri="{FF2B5EF4-FFF2-40B4-BE49-F238E27FC236}">
                <a16:creationId xmlns:a16="http://schemas.microsoft.com/office/drawing/2014/main" id="{5A15352F-9A57-DC4A-B83A-305F5182C9F5}"/>
              </a:ext>
            </a:extLst>
          </p:cNvPr>
          <p:cNvPicPr>
            <a:picLocks noChangeAspect="1"/>
          </p:cNvPicPr>
          <p:nvPr/>
        </p:nvPicPr>
        <p:blipFill>
          <a:blip r:embed="rId5"/>
          <a:stretch>
            <a:fillRect/>
          </a:stretch>
        </p:blipFill>
        <p:spPr>
          <a:xfrm>
            <a:off x="10029398" y="2918305"/>
            <a:ext cx="1840222" cy="1208578"/>
          </a:xfrm>
          <a:prstGeom prst="rect">
            <a:avLst/>
          </a:prstGeom>
        </p:spPr>
      </p:pic>
      <p:sp>
        <p:nvSpPr>
          <p:cNvPr id="5" name="Title 1">
            <a:extLst>
              <a:ext uri="{FF2B5EF4-FFF2-40B4-BE49-F238E27FC236}">
                <a16:creationId xmlns:a16="http://schemas.microsoft.com/office/drawing/2014/main" id="{1AF755C9-7597-6643-BBE7-8F7930B434FB}"/>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Particle Systems in </a:t>
            </a:r>
            <a:r>
              <a:rPr lang="en-US" sz="5400" cap="none" dirty="0"/>
              <a:t>Vulkan</a:t>
            </a:r>
          </a:p>
        </p:txBody>
      </p:sp>
      <p:pic>
        <p:nvPicPr>
          <p:cNvPr id="9" name="Picture 8">
            <a:extLst>
              <a:ext uri="{FF2B5EF4-FFF2-40B4-BE49-F238E27FC236}">
                <a16:creationId xmlns:a16="http://schemas.microsoft.com/office/drawing/2014/main" id="{398EEEEC-CCB8-0741-98EC-D170C82629BE}"/>
              </a:ext>
            </a:extLst>
          </p:cNvPr>
          <p:cNvPicPr>
            <a:picLocks noChangeAspect="1"/>
          </p:cNvPicPr>
          <p:nvPr/>
        </p:nvPicPr>
        <p:blipFill>
          <a:blip r:embed="rId6"/>
          <a:stretch>
            <a:fillRect/>
          </a:stretch>
        </p:blipFill>
        <p:spPr>
          <a:xfrm>
            <a:off x="180528" y="3422904"/>
            <a:ext cx="2360889" cy="2360889"/>
          </a:xfrm>
          <a:prstGeom prst="rect">
            <a:avLst/>
          </a:prstGeom>
        </p:spPr>
      </p:pic>
      <p:cxnSp>
        <p:nvCxnSpPr>
          <p:cNvPr id="21" name="Straight Arrow Connector 20">
            <a:extLst>
              <a:ext uri="{FF2B5EF4-FFF2-40B4-BE49-F238E27FC236}">
                <a16:creationId xmlns:a16="http://schemas.microsoft.com/office/drawing/2014/main" id="{DD89D06E-39F3-8045-A706-D2099595DF15}"/>
              </a:ext>
            </a:extLst>
          </p:cNvPr>
          <p:cNvCxnSpPr>
            <a:cxnSpLocks/>
          </p:cNvCxnSpPr>
          <p:nvPr/>
        </p:nvCxnSpPr>
        <p:spPr>
          <a:xfrm flipV="1">
            <a:off x="2541417" y="3636917"/>
            <a:ext cx="7487981" cy="383397"/>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DDC97FB-B4F3-6748-AD50-82B57B66D840}"/>
              </a:ext>
            </a:extLst>
          </p:cNvPr>
          <p:cNvCxnSpPr>
            <a:cxnSpLocks/>
            <a:stCxn id="9" idx="3"/>
            <a:endCxn id="7" idx="1"/>
          </p:cNvCxnSpPr>
          <p:nvPr/>
        </p:nvCxnSpPr>
        <p:spPr>
          <a:xfrm>
            <a:off x="2541417" y="4603349"/>
            <a:ext cx="7513595" cy="192531"/>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5B01A6A-94E5-244C-A62C-77260F94C59F}"/>
              </a:ext>
            </a:extLst>
          </p:cNvPr>
          <p:cNvCxnSpPr>
            <a:cxnSpLocks/>
          </p:cNvCxnSpPr>
          <p:nvPr/>
        </p:nvCxnSpPr>
        <p:spPr>
          <a:xfrm>
            <a:off x="2541417" y="5228844"/>
            <a:ext cx="7850525" cy="747329"/>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E15225B-952D-AF41-B2AE-F94AB2869157}"/>
              </a:ext>
            </a:extLst>
          </p:cNvPr>
          <p:cNvSpPr txBox="1"/>
          <p:nvPr/>
        </p:nvSpPr>
        <p:spPr>
          <a:xfrm>
            <a:off x="5046133" y="3010086"/>
            <a:ext cx="2099733" cy="3939540"/>
          </a:xfrm>
          <a:prstGeom prst="rect">
            <a:avLst/>
          </a:prstGeom>
          <a:noFill/>
        </p:spPr>
        <p:txBody>
          <a:bodyPr wrap="square" rtlCol="0">
            <a:spAutoFit/>
          </a:bodyPr>
          <a:lstStyle/>
          <a:p>
            <a:pPr algn="ctr"/>
            <a:r>
              <a:rPr lang="en-US" sz="25000" b="1" dirty="0">
                <a:latin typeface="Avenir Next Heavy" panose="020B0503020202020204" pitchFamily="34" charset="0"/>
                <a:ea typeface="Helvetica Neue" panose="02000503000000020004" pitchFamily="2" charset="0"/>
                <a:cs typeface="Helvetica Neue" panose="02000503000000020004" pitchFamily="2" charset="0"/>
              </a:rPr>
              <a:t>?</a:t>
            </a:r>
          </a:p>
        </p:txBody>
      </p:sp>
    </p:spTree>
    <p:extLst>
      <p:ext uri="{BB962C8B-B14F-4D97-AF65-F5344CB8AC3E}">
        <p14:creationId xmlns:p14="http://schemas.microsoft.com/office/powerpoint/2010/main" val="3165247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FCD2041A-BD40-D04F-B7FD-C21FC6390B23}"/>
              </a:ext>
            </a:extLst>
          </p:cNvPr>
          <p:cNvPicPr>
            <a:picLocks noChangeAspect="1"/>
          </p:cNvPicPr>
          <p:nvPr/>
        </p:nvPicPr>
        <p:blipFill>
          <a:blip r:embed="rId3"/>
          <a:stretch>
            <a:fillRect/>
          </a:stretch>
        </p:blipFill>
        <p:spPr>
          <a:xfrm>
            <a:off x="10391942" y="5351918"/>
            <a:ext cx="1114258" cy="1203399"/>
          </a:xfrm>
          <a:prstGeom prst="rect">
            <a:avLst/>
          </a:prstGeom>
        </p:spPr>
      </p:pic>
      <p:pic>
        <p:nvPicPr>
          <p:cNvPr id="7" name="Picture 6">
            <a:extLst>
              <a:ext uri="{FF2B5EF4-FFF2-40B4-BE49-F238E27FC236}">
                <a16:creationId xmlns:a16="http://schemas.microsoft.com/office/drawing/2014/main" id="{795CE1CB-F019-264B-8321-3AFBC2B1731A}"/>
              </a:ext>
            </a:extLst>
          </p:cNvPr>
          <p:cNvPicPr>
            <a:picLocks noChangeAspect="1"/>
          </p:cNvPicPr>
          <p:nvPr/>
        </p:nvPicPr>
        <p:blipFill>
          <a:blip r:embed="rId4"/>
          <a:stretch>
            <a:fillRect/>
          </a:stretch>
        </p:blipFill>
        <p:spPr>
          <a:xfrm>
            <a:off x="10055012" y="4170385"/>
            <a:ext cx="1841455" cy="1250989"/>
          </a:xfrm>
          <a:prstGeom prst="rect">
            <a:avLst/>
          </a:prstGeom>
        </p:spPr>
      </p:pic>
      <p:pic>
        <p:nvPicPr>
          <p:cNvPr id="25" name="Picture 24">
            <a:extLst>
              <a:ext uri="{FF2B5EF4-FFF2-40B4-BE49-F238E27FC236}">
                <a16:creationId xmlns:a16="http://schemas.microsoft.com/office/drawing/2014/main" id="{5A15352F-9A57-DC4A-B83A-305F5182C9F5}"/>
              </a:ext>
            </a:extLst>
          </p:cNvPr>
          <p:cNvPicPr>
            <a:picLocks noChangeAspect="1"/>
          </p:cNvPicPr>
          <p:nvPr/>
        </p:nvPicPr>
        <p:blipFill>
          <a:blip r:embed="rId5"/>
          <a:stretch>
            <a:fillRect/>
          </a:stretch>
        </p:blipFill>
        <p:spPr>
          <a:xfrm>
            <a:off x="10029398" y="2918305"/>
            <a:ext cx="1840222" cy="1208578"/>
          </a:xfrm>
          <a:prstGeom prst="rect">
            <a:avLst/>
          </a:prstGeom>
        </p:spPr>
      </p:pic>
      <p:sp>
        <p:nvSpPr>
          <p:cNvPr id="5" name="Title 1">
            <a:extLst>
              <a:ext uri="{FF2B5EF4-FFF2-40B4-BE49-F238E27FC236}">
                <a16:creationId xmlns:a16="http://schemas.microsoft.com/office/drawing/2014/main" id="{1AF755C9-7597-6643-BBE7-8F7930B434FB}"/>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Particle Systems in </a:t>
            </a:r>
            <a:r>
              <a:rPr lang="en-US" sz="5400" cap="none" dirty="0"/>
              <a:t>Vulkan</a:t>
            </a:r>
          </a:p>
        </p:txBody>
      </p:sp>
      <p:pic>
        <p:nvPicPr>
          <p:cNvPr id="9" name="Picture 8">
            <a:extLst>
              <a:ext uri="{FF2B5EF4-FFF2-40B4-BE49-F238E27FC236}">
                <a16:creationId xmlns:a16="http://schemas.microsoft.com/office/drawing/2014/main" id="{398EEEEC-CCB8-0741-98EC-D170C82629BE}"/>
              </a:ext>
            </a:extLst>
          </p:cNvPr>
          <p:cNvPicPr>
            <a:picLocks noChangeAspect="1"/>
          </p:cNvPicPr>
          <p:nvPr/>
        </p:nvPicPr>
        <p:blipFill>
          <a:blip r:embed="rId6"/>
          <a:stretch>
            <a:fillRect/>
          </a:stretch>
        </p:blipFill>
        <p:spPr>
          <a:xfrm>
            <a:off x="180528" y="3422904"/>
            <a:ext cx="2360889" cy="2360889"/>
          </a:xfrm>
          <a:prstGeom prst="rect">
            <a:avLst/>
          </a:prstGeom>
        </p:spPr>
      </p:pic>
      <p:cxnSp>
        <p:nvCxnSpPr>
          <p:cNvPr id="21" name="Straight Arrow Connector 20">
            <a:extLst>
              <a:ext uri="{FF2B5EF4-FFF2-40B4-BE49-F238E27FC236}">
                <a16:creationId xmlns:a16="http://schemas.microsoft.com/office/drawing/2014/main" id="{DD89D06E-39F3-8045-A706-D2099595DF15}"/>
              </a:ext>
            </a:extLst>
          </p:cNvPr>
          <p:cNvCxnSpPr>
            <a:cxnSpLocks/>
          </p:cNvCxnSpPr>
          <p:nvPr/>
        </p:nvCxnSpPr>
        <p:spPr>
          <a:xfrm flipV="1">
            <a:off x="2541417" y="3636917"/>
            <a:ext cx="7487981" cy="383397"/>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8DDC97FB-B4F3-6748-AD50-82B57B66D840}"/>
              </a:ext>
            </a:extLst>
          </p:cNvPr>
          <p:cNvCxnSpPr>
            <a:cxnSpLocks/>
            <a:stCxn id="9" idx="3"/>
            <a:endCxn id="7" idx="1"/>
          </p:cNvCxnSpPr>
          <p:nvPr/>
        </p:nvCxnSpPr>
        <p:spPr>
          <a:xfrm>
            <a:off x="2541417" y="4603349"/>
            <a:ext cx="7513595" cy="192531"/>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5B01A6A-94E5-244C-A62C-77260F94C59F}"/>
              </a:ext>
            </a:extLst>
          </p:cNvPr>
          <p:cNvCxnSpPr>
            <a:cxnSpLocks/>
          </p:cNvCxnSpPr>
          <p:nvPr/>
        </p:nvCxnSpPr>
        <p:spPr>
          <a:xfrm>
            <a:off x="2541417" y="5228844"/>
            <a:ext cx="7850525" cy="747329"/>
          </a:xfrm>
          <a:prstGeom prst="straightConnector1">
            <a:avLst/>
          </a:prstGeom>
          <a:ln w="190500">
            <a:solidFill>
              <a:srgbClr val="3C3C3C"/>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87EAF614-7F4C-A74C-B6CC-B3E26C87DBF8}"/>
              </a:ext>
            </a:extLst>
          </p:cNvPr>
          <p:cNvPicPr>
            <a:picLocks noChangeAspect="1"/>
          </p:cNvPicPr>
          <p:nvPr/>
        </p:nvPicPr>
        <p:blipFill>
          <a:blip r:embed="rId7"/>
          <a:stretch>
            <a:fillRect/>
          </a:stretch>
        </p:blipFill>
        <p:spPr>
          <a:xfrm>
            <a:off x="5418383" y="3070209"/>
            <a:ext cx="2148582" cy="1208578"/>
          </a:xfrm>
          <a:prstGeom prst="rect">
            <a:avLst/>
          </a:prstGeom>
        </p:spPr>
      </p:pic>
      <p:pic>
        <p:nvPicPr>
          <p:cNvPr id="13" name="Picture 12">
            <a:extLst>
              <a:ext uri="{FF2B5EF4-FFF2-40B4-BE49-F238E27FC236}">
                <a16:creationId xmlns:a16="http://schemas.microsoft.com/office/drawing/2014/main" id="{B988D417-51C6-FF4D-B945-A432703FF0AF}"/>
              </a:ext>
            </a:extLst>
          </p:cNvPr>
          <p:cNvPicPr>
            <a:picLocks noChangeAspect="1"/>
          </p:cNvPicPr>
          <p:nvPr/>
        </p:nvPicPr>
        <p:blipFill>
          <a:blip r:embed="rId8"/>
          <a:stretch>
            <a:fillRect/>
          </a:stretch>
        </p:blipFill>
        <p:spPr>
          <a:xfrm>
            <a:off x="4959164" y="4133784"/>
            <a:ext cx="918438" cy="912888"/>
          </a:xfrm>
          <a:prstGeom prst="rect">
            <a:avLst/>
          </a:prstGeom>
        </p:spPr>
      </p:pic>
      <p:pic>
        <p:nvPicPr>
          <p:cNvPr id="17" name="Picture 16">
            <a:extLst>
              <a:ext uri="{FF2B5EF4-FFF2-40B4-BE49-F238E27FC236}">
                <a16:creationId xmlns:a16="http://schemas.microsoft.com/office/drawing/2014/main" id="{F4ED5610-EC26-2A40-A728-7A3200D252A1}"/>
              </a:ext>
            </a:extLst>
          </p:cNvPr>
          <p:cNvPicPr>
            <a:picLocks noChangeAspect="1"/>
          </p:cNvPicPr>
          <p:nvPr/>
        </p:nvPicPr>
        <p:blipFill>
          <a:blip r:embed="rId9"/>
          <a:stretch>
            <a:fillRect/>
          </a:stretch>
        </p:blipFill>
        <p:spPr>
          <a:xfrm>
            <a:off x="6146717" y="4278787"/>
            <a:ext cx="2122054" cy="1034184"/>
          </a:xfrm>
          <a:prstGeom prst="rect">
            <a:avLst/>
          </a:prstGeom>
        </p:spPr>
      </p:pic>
      <p:pic>
        <p:nvPicPr>
          <p:cNvPr id="11" name="Picture 10">
            <a:extLst>
              <a:ext uri="{FF2B5EF4-FFF2-40B4-BE49-F238E27FC236}">
                <a16:creationId xmlns:a16="http://schemas.microsoft.com/office/drawing/2014/main" id="{172E18F9-4D47-B940-8A1A-4AD51949A353}"/>
              </a:ext>
            </a:extLst>
          </p:cNvPr>
          <p:cNvPicPr>
            <a:picLocks noChangeAspect="1"/>
          </p:cNvPicPr>
          <p:nvPr/>
        </p:nvPicPr>
        <p:blipFill>
          <a:blip r:embed="rId10"/>
          <a:stretch>
            <a:fillRect/>
          </a:stretch>
        </p:blipFill>
        <p:spPr>
          <a:xfrm>
            <a:off x="4359358" y="5090766"/>
            <a:ext cx="3801209" cy="1203398"/>
          </a:xfrm>
          <a:prstGeom prst="rect">
            <a:avLst/>
          </a:prstGeom>
        </p:spPr>
      </p:pic>
      <p:sp>
        <p:nvSpPr>
          <p:cNvPr id="2" name="TextBox 1">
            <a:extLst>
              <a:ext uri="{FF2B5EF4-FFF2-40B4-BE49-F238E27FC236}">
                <a16:creationId xmlns:a16="http://schemas.microsoft.com/office/drawing/2014/main" id="{B32DE5D1-CB96-C84B-B9B8-B378605E20D2}"/>
              </a:ext>
            </a:extLst>
          </p:cNvPr>
          <p:cNvSpPr txBox="1"/>
          <p:nvPr/>
        </p:nvSpPr>
        <p:spPr>
          <a:xfrm>
            <a:off x="4683135" y="2691934"/>
            <a:ext cx="2927164" cy="461665"/>
          </a:xfrm>
          <a:prstGeom prst="rect">
            <a:avLst/>
          </a:prstGeom>
          <a:noFill/>
        </p:spPr>
        <p:txBody>
          <a:bodyPr wrap="square" rtlCol="0">
            <a:spAutoFit/>
          </a:bodyPr>
          <a:lstStyle/>
          <a:p>
            <a:pPr algn="ctr"/>
            <a:r>
              <a:rPr lang="en-US" sz="2400" dirty="0"/>
              <a:t>Graphics APIs</a:t>
            </a:r>
          </a:p>
        </p:txBody>
      </p:sp>
    </p:spTree>
    <p:extLst>
      <p:ext uri="{BB962C8B-B14F-4D97-AF65-F5344CB8AC3E}">
        <p14:creationId xmlns:p14="http://schemas.microsoft.com/office/powerpoint/2010/main" val="1185449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AF755C9-7597-6643-BBE7-8F7930B434FB}"/>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Particle Systems in </a:t>
            </a:r>
            <a:r>
              <a:rPr lang="en-US" sz="5400" cap="none" dirty="0"/>
              <a:t>Vulkan</a:t>
            </a:r>
          </a:p>
        </p:txBody>
      </p:sp>
      <p:pic>
        <p:nvPicPr>
          <p:cNvPr id="11" name="Picture 10">
            <a:extLst>
              <a:ext uri="{FF2B5EF4-FFF2-40B4-BE49-F238E27FC236}">
                <a16:creationId xmlns:a16="http://schemas.microsoft.com/office/drawing/2014/main" id="{172E18F9-4D47-B940-8A1A-4AD51949A353}"/>
              </a:ext>
            </a:extLst>
          </p:cNvPr>
          <p:cNvPicPr>
            <a:picLocks noChangeAspect="1"/>
          </p:cNvPicPr>
          <p:nvPr/>
        </p:nvPicPr>
        <p:blipFill>
          <a:blip r:embed="rId3"/>
          <a:stretch>
            <a:fillRect/>
          </a:stretch>
        </p:blipFill>
        <p:spPr>
          <a:xfrm>
            <a:off x="3146073" y="2934209"/>
            <a:ext cx="5605731" cy="1774679"/>
          </a:xfrm>
          <a:prstGeom prst="rect">
            <a:avLst/>
          </a:prstGeom>
        </p:spPr>
      </p:pic>
      <p:sp>
        <p:nvSpPr>
          <p:cNvPr id="16" name="TextBox 15">
            <a:extLst>
              <a:ext uri="{FF2B5EF4-FFF2-40B4-BE49-F238E27FC236}">
                <a16:creationId xmlns:a16="http://schemas.microsoft.com/office/drawing/2014/main" id="{D9050F7A-163A-D94D-8647-D4BEFE5F1E35}"/>
              </a:ext>
            </a:extLst>
          </p:cNvPr>
          <p:cNvSpPr txBox="1"/>
          <p:nvPr/>
        </p:nvSpPr>
        <p:spPr>
          <a:xfrm>
            <a:off x="3440196" y="5398140"/>
            <a:ext cx="5311608" cy="461665"/>
          </a:xfrm>
          <a:prstGeom prst="rect">
            <a:avLst/>
          </a:prstGeom>
          <a:noFill/>
        </p:spPr>
        <p:txBody>
          <a:bodyPr wrap="square" rtlCol="0">
            <a:spAutoFit/>
          </a:bodyPr>
          <a:lstStyle/>
          <a:p>
            <a:pPr algn="ctr"/>
            <a:r>
              <a:rPr lang="en-US" sz="2400" dirty="0"/>
              <a:t>Write once(</a:t>
            </a:r>
            <a:r>
              <a:rPr lang="en-US" sz="2400" dirty="0" err="1"/>
              <a:t>ish</a:t>
            </a:r>
            <a:r>
              <a:rPr lang="en-US" sz="2400" dirty="0"/>
              <a:t>), run anywhere</a:t>
            </a:r>
          </a:p>
        </p:txBody>
      </p:sp>
    </p:spTree>
    <p:extLst>
      <p:ext uri="{BB962C8B-B14F-4D97-AF65-F5344CB8AC3E}">
        <p14:creationId xmlns:p14="http://schemas.microsoft.com/office/powerpoint/2010/main" val="2767465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95A6031-B027-394C-8EF1-01AFCEDFE825}"/>
              </a:ext>
            </a:extLst>
          </p:cNvPr>
          <p:cNvSpPr txBox="1"/>
          <p:nvPr/>
        </p:nvSpPr>
        <p:spPr>
          <a:xfrm>
            <a:off x="9898458" y="6095999"/>
            <a:ext cx="2065867" cy="369332"/>
          </a:xfrm>
          <a:prstGeom prst="rect">
            <a:avLst/>
          </a:prstGeom>
          <a:noFill/>
        </p:spPr>
        <p:txBody>
          <a:bodyPr wrap="square" rtlCol="0">
            <a:spAutoFit/>
          </a:bodyPr>
          <a:lstStyle/>
          <a:p>
            <a:r>
              <a:rPr lang="en-US" dirty="0" err="1"/>
              <a:t>Iridesium</a:t>
            </a:r>
            <a:r>
              <a:rPr lang="en-US" dirty="0"/>
              <a:t>, 2008</a:t>
            </a:r>
          </a:p>
        </p:txBody>
      </p:sp>
      <p:sp>
        <p:nvSpPr>
          <p:cNvPr id="4" name="Title 1">
            <a:extLst>
              <a:ext uri="{FF2B5EF4-FFF2-40B4-BE49-F238E27FC236}">
                <a16:creationId xmlns:a16="http://schemas.microsoft.com/office/drawing/2014/main" id="{6C1E8A7F-B5D1-6547-972D-02616D91D28F}"/>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a:t>
            </a:r>
            <a:r>
              <a:rPr lang="en-US" sz="5400" cap="none" dirty="0"/>
              <a:t>Particle Systems </a:t>
            </a:r>
            <a:r>
              <a:rPr lang="en-US" sz="5400" cap="none" dirty="0">
                <a:solidFill>
                  <a:schemeClr val="bg2"/>
                </a:solidFill>
              </a:rPr>
              <a:t>in Vulkan</a:t>
            </a:r>
          </a:p>
        </p:txBody>
      </p:sp>
    </p:spTree>
    <p:extLst>
      <p:ext uri="{BB962C8B-B14F-4D97-AF65-F5344CB8AC3E}">
        <p14:creationId xmlns:p14="http://schemas.microsoft.com/office/powerpoint/2010/main" val="652217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95A6031-B027-394C-8EF1-01AFCEDFE825}"/>
              </a:ext>
            </a:extLst>
          </p:cNvPr>
          <p:cNvSpPr txBox="1"/>
          <p:nvPr/>
        </p:nvSpPr>
        <p:spPr>
          <a:xfrm>
            <a:off x="9898458" y="6095999"/>
            <a:ext cx="2065867" cy="369332"/>
          </a:xfrm>
          <a:prstGeom prst="rect">
            <a:avLst/>
          </a:prstGeom>
          <a:noFill/>
        </p:spPr>
        <p:txBody>
          <a:bodyPr wrap="square" rtlCol="0">
            <a:spAutoFit/>
          </a:bodyPr>
          <a:lstStyle/>
          <a:p>
            <a:r>
              <a:rPr lang="en-US" dirty="0" err="1"/>
              <a:t>Iridesium</a:t>
            </a:r>
            <a:r>
              <a:rPr lang="en-US" dirty="0"/>
              <a:t>, 2008</a:t>
            </a:r>
          </a:p>
        </p:txBody>
      </p:sp>
      <p:pic>
        <p:nvPicPr>
          <p:cNvPr id="10" name="Online Media 7" descr="particle1a">
            <a:hlinkClick r:id="" action="ppaction://media"/>
            <a:extLst>
              <a:ext uri="{FF2B5EF4-FFF2-40B4-BE49-F238E27FC236}">
                <a16:creationId xmlns:a16="http://schemas.microsoft.com/office/drawing/2014/main" id="{772B8868-023C-2445-A16A-6B62497B131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46627" y="2714753"/>
            <a:ext cx="6510073" cy="3999766"/>
          </a:xfrm>
          <a:prstGeom prst="rect">
            <a:avLst/>
          </a:prstGeom>
        </p:spPr>
      </p:pic>
      <p:sp>
        <p:nvSpPr>
          <p:cNvPr id="4" name="Title 1">
            <a:extLst>
              <a:ext uri="{FF2B5EF4-FFF2-40B4-BE49-F238E27FC236}">
                <a16:creationId xmlns:a16="http://schemas.microsoft.com/office/drawing/2014/main" id="{6C1E8A7F-B5D1-6547-972D-02616D91D28F}"/>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a:t>
            </a:r>
            <a:r>
              <a:rPr lang="en-US" sz="5400" cap="none" dirty="0"/>
              <a:t>Particle Systems </a:t>
            </a:r>
            <a:r>
              <a:rPr lang="en-US" sz="5400" cap="none" dirty="0">
                <a:solidFill>
                  <a:schemeClr val="bg2"/>
                </a:solidFill>
              </a:rPr>
              <a:t>in Vulkan</a:t>
            </a:r>
          </a:p>
        </p:txBody>
      </p:sp>
    </p:spTree>
    <p:extLst>
      <p:ext uri="{BB962C8B-B14F-4D97-AF65-F5344CB8AC3E}">
        <p14:creationId xmlns:p14="http://schemas.microsoft.com/office/powerpoint/2010/main" val="320644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3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mute="1">
                <p:cTn id="12" repeatCount="indefinite" fill="hold" display="0">
                  <p:stCondLst>
                    <p:cond delay="indefinite"/>
                  </p:stCondLst>
                </p:cTn>
                <p:tgtEl>
                  <p:spTgt spid="10"/>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nline Media 4" descr="particle2">
            <a:hlinkClick r:id="" action="ppaction://media"/>
            <a:extLst>
              <a:ext uri="{FF2B5EF4-FFF2-40B4-BE49-F238E27FC236}">
                <a16:creationId xmlns:a16="http://schemas.microsoft.com/office/drawing/2014/main" id="{BE8556FD-5BF7-9746-BA22-B9262411BC2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60607" y="1418585"/>
            <a:ext cx="9670785" cy="5439415"/>
          </a:xfrm>
        </p:spPr>
      </p:pic>
      <p:sp>
        <p:nvSpPr>
          <p:cNvPr id="6" name="TextBox 5">
            <a:extLst>
              <a:ext uri="{FF2B5EF4-FFF2-40B4-BE49-F238E27FC236}">
                <a16:creationId xmlns:a16="http://schemas.microsoft.com/office/drawing/2014/main" id="{995A6031-B027-394C-8EF1-01AFCEDFE825}"/>
              </a:ext>
            </a:extLst>
          </p:cNvPr>
          <p:cNvSpPr txBox="1"/>
          <p:nvPr/>
        </p:nvSpPr>
        <p:spPr>
          <a:xfrm>
            <a:off x="9898458" y="6095999"/>
            <a:ext cx="2065867" cy="369332"/>
          </a:xfrm>
          <a:prstGeom prst="rect">
            <a:avLst/>
          </a:prstGeom>
          <a:noFill/>
        </p:spPr>
        <p:txBody>
          <a:bodyPr wrap="square" rtlCol="0">
            <a:spAutoFit/>
          </a:bodyPr>
          <a:lstStyle/>
          <a:p>
            <a:r>
              <a:rPr lang="en-US" dirty="0" err="1"/>
              <a:t>Iridesium</a:t>
            </a:r>
            <a:r>
              <a:rPr lang="en-US" dirty="0"/>
              <a:t>, 2008</a:t>
            </a:r>
          </a:p>
        </p:txBody>
      </p:sp>
      <p:sp>
        <p:nvSpPr>
          <p:cNvPr id="4" name="Title 1">
            <a:extLst>
              <a:ext uri="{FF2B5EF4-FFF2-40B4-BE49-F238E27FC236}">
                <a16:creationId xmlns:a16="http://schemas.microsoft.com/office/drawing/2014/main" id="{63F95B41-0678-9449-BAEA-E85B305330AD}"/>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solidFill>
                  <a:schemeClr val="bg2"/>
                </a:solidFill>
              </a:rPr>
              <a:t>Optimisation</a:t>
            </a:r>
            <a:r>
              <a:rPr lang="en-US" sz="5400" cap="none" dirty="0">
                <a:solidFill>
                  <a:schemeClr val="bg2"/>
                </a:solidFill>
              </a:rPr>
              <a:t> Techniques for </a:t>
            </a:r>
            <a:r>
              <a:rPr lang="en-US" sz="5400" cap="none" dirty="0"/>
              <a:t>Particle Systems </a:t>
            </a:r>
            <a:r>
              <a:rPr lang="en-US" sz="5400" cap="none" dirty="0">
                <a:solidFill>
                  <a:schemeClr val="bg2"/>
                </a:solidFill>
              </a:rPr>
              <a:t>in Vulkan</a:t>
            </a:r>
          </a:p>
        </p:txBody>
      </p:sp>
    </p:spTree>
    <p:extLst>
      <p:ext uri="{BB962C8B-B14F-4D97-AF65-F5344CB8AC3E}">
        <p14:creationId xmlns:p14="http://schemas.microsoft.com/office/powerpoint/2010/main" val="2626016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nline Media 4" descr="particle2">
            <a:hlinkClick r:id="" action="ppaction://media"/>
            <a:extLst>
              <a:ext uri="{FF2B5EF4-FFF2-40B4-BE49-F238E27FC236}">
                <a16:creationId xmlns:a16="http://schemas.microsoft.com/office/drawing/2014/main" id="{BE8556FD-5BF7-9746-BA22-B9262411BC2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60607" y="1418585"/>
            <a:ext cx="9670785" cy="5439415"/>
          </a:xfrm>
        </p:spPr>
      </p:pic>
      <p:sp>
        <p:nvSpPr>
          <p:cNvPr id="6" name="TextBox 5">
            <a:extLst>
              <a:ext uri="{FF2B5EF4-FFF2-40B4-BE49-F238E27FC236}">
                <a16:creationId xmlns:a16="http://schemas.microsoft.com/office/drawing/2014/main" id="{995A6031-B027-394C-8EF1-01AFCEDFE825}"/>
              </a:ext>
            </a:extLst>
          </p:cNvPr>
          <p:cNvSpPr txBox="1"/>
          <p:nvPr/>
        </p:nvSpPr>
        <p:spPr>
          <a:xfrm>
            <a:off x="9898458" y="6095999"/>
            <a:ext cx="2065867" cy="369332"/>
          </a:xfrm>
          <a:prstGeom prst="rect">
            <a:avLst/>
          </a:prstGeom>
          <a:noFill/>
        </p:spPr>
        <p:txBody>
          <a:bodyPr wrap="square" rtlCol="0">
            <a:spAutoFit/>
          </a:bodyPr>
          <a:lstStyle/>
          <a:p>
            <a:r>
              <a:rPr lang="en-US" dirty="0" err="1"/>
              <a:t>Iridesium</a:t>
            </a:r>
            <a:r>
              <a:rPr lang="en-US" dirty="0"/>
              <a:t>, 2008</a:t>
            </a:r>
          </a:p>
        </p:txBody>
      </p:sp>
      <p:sp>
        <p:nvSpPr>
          <p:cNvPr id="4" name="Title 1">
            <a:extLst>
              <a:ext uri="{FF2B5EF4-FFF2-40B4-BE49-F238E27FC236}">
                <a16:creationId xmlns:a16="http://schemas.microsoft.com/office/drawing/2014/main" id="{63F95B41-0678-9449-BAEA-E85B305330AD}"/>
              </a:ext>
            </a:extLst>
          </p:cNvPr>
          <p:cNvSpPr txBox="1">
            <a:spLocks/>
          </p:cNvSpPr>
          <p:nvPr/>
        </p:nvSpPr>
        <p:spPr>
          <a:xfrm>
            <a:off x="2121408" y="260095"/>
            <a:ext cx="9384792" cy="245465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5400" cap="none" dirty="0">
                <a:solidFill>
                  <a:schemeClr val="bg2"/>
                </a:solidFill>
              </a:rPr>
              <a:t>An Exploration of </a:t>
            </a:r>
            <a:r>
              <a:rPr lang="en-US" sz="5400" cap="none" dirty="0" err="1"/>
              <a:t>Optimisation</a:t>
            </a:r>
            <a:r>
              <a:rPr lang="en-US" sz="5400" cap="none" dirty="0">
                <a:solidFill>
                  <a:schemeClr val="bg2"/>
                </a:solidFill>
              </a:rPr>
              <a:t> Techniques for Particle Systems in Vulkan</a:t>
            </a:r>
          </a:p>
        </p:txBody>
      </p:sp>
      <p:sp>
        <p:nvSpPr>
          <p:cNvPr id="2" name="TextBox 1">
            <a:extLst>
              <a:ext uri="{FF2B5EF4-FFF2-40B4-BE49-F238E27FC236}">
                <a16:creationId xmlns:a16="http://schemas.microsoft.com/office/drawing/2014/main" id="{5C2CA672-F2F9-6A4E-AB9F-8F67E106FBB7}"/>
              </a:ext>
            </a:extLst>
          </p:cNvPr>
          <p:cNvSpPr txBox="1"/>
          <p:nvPr/>
        </p:nvSpPr>
        <p:spPr>
          <a:xfrm>
            <a:off x="3483745" y="3353462"/>
            <a:ext cx="5243743" cy="1569660"/>
          </a:xfrm>
          <a:prstGeom prst="rect">
            <a:avLst/>
          </a:prstGeom>
          <a:noFill/>
        </p:spPr>
        <p:txBody>
          <a:bodyPr wrap="none" rtlCol="0">
            <a:spAutoFit/>
          </a:bodyPr>
          <a:lstStyle/>
          <a:p>
            <a:r>
              <a:rPr lang="en-US" sz="3200" dirty="0"/>
              <a:t>Faster rendering</a:t>
            </a:r>
          </a:p>
          <a:p>
            <a:r>
              <a:rPr lang="en-US" sz="3200" dirty="0"/>
              <a:t>	means more particles</a:t>
            </a:r>
          </a:p>
          <a:p>
            <a:r>
              <a:rPr lang="en-US" sz="3200" dirty="0"/>
              <a:t>		means better effects</a:t>
            </a:r>
          </a:p>
        </p:txBody>
      </p:sp>
    </p:spTree>
    <p:extLst>
      <p:ext uri="{BB962C8B-B14F-4D97-AF65-F5344CB8AC3E}">
        <p14:creationId xmlns:p14="http://schemas.microsoft.com/office/powerpoint/2010/main" val="213885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1201</TotalTime>
  <Words>810</Words>
  <Application>Microsoft Macintosh PowerPoint</Application>
  <PresentationFormat>Widescreen</PresentationFormat>
  <Paragraphs>70</Paragraphs>
  <Slides>16</Slides>
  <Notes>16</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Avenir Next Heavy</vt:lpstr>
      <vt:lpstr>Calibri</vt:lpstr>
      <vt:lpstr>Century Gothic</vt:lpstr>
      <vt:lpstr>Vapor Trail</vt:lpstr>
      <vt:lpstr>An Exploration of Optimisation Techniques for Particle Systems in Vulkan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Exploration of Optimisation Techniques for Particle Systems in Vulkan</dc:title>
  <dc:creator>Robin Wragg</dc:creator>
  <cp:lastModifiedBy>Robin Wragg</cp:lastModifiedBy>
  <cp:revision>23</cp:revision>
  <dcterms:created xsi:type="dcterms:W3CDTF">2019-10-16T11:22:57Z</dcterms:created>
  <dcterms:modified xsi:type="dcterms:W3CDTF">2019-10-17T08:35:11Z</dcterms:modified>
</cp:coreProperties>
</file>

<file path=docProps/thumbnail.jpeg>
</file>